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5" r:id="rId21"/>
    <p:sldId id="336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9" d="100"/>
          <a:sy n="79" d="100"/>
        </p:scale>
        <p:origin x="10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3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06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Surya D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14-09-2024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1515" y="617696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268917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14562" y="55771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7881" y="1445663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147881" y="2163219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126162" y="2908274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147881" y="4414102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147881" y="3677823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147881" y="5210175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692208" y="1539181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Load Data (API/Web Scraping</a:t>
            </a:r>
            <a:r>
              <a:rPr lang="en-IN" dirty="0"/>
              <a:t>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2508" y="2259075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Identify and Handle Missing Data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2208" y="2990567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Data Cleaning (Remove Noise)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2208" y="3778931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Feature Engineering (One-Hot)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8353" y="4516402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Standardize Data (Numerical)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48353" y="5305672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Data Integration (Merge Sources)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26162" y="6004669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340419" y="6106969"/>
            <a:ext cx="22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Final Dataset Ready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8742" y="1297100"/>
            <a:ext cx="447901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Load Data</a:t>
            </a:r>
            <a:r>
              <a:rPr lang="en-US" altLang="en-US" sz="1600" dirty="0">
                <a:latin typeface="Arial" panose="020B0604020202020204" pitchFamily="34" charset="0"/>
              </a:rPr>
              <a:t>: Load data from APIs and web scraping into a </a:t>
            </a:r>
            <a:r>
              <a:rPr lang="en-US" altLang="en-US" sz="1600" dirty="0" err="1">
                <a:latin typeface="Arial" panose="020B0604020202020204" pitchFamily="34" charset="0"/>
              </a:rPr>
              <a:t>DataFrame</a:t>
            </a:r>
            <a:r>
              <a:rPr lang="en-US" altLang="en-US" sz="1600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Handle Missing Data</a:t>
            </a:r>
            <a:r>
              <a:rPr lang="en-US" altLang="en-US" sz="1600" dirty="0">
                <a:latin typeface="Arial" panose="020B0604020202020204" pitchFamily="34" charset="0"/>
              </a:rPr>
              <a:t>: Identify and fill or remove missing values</a:t>
            </a:r>
            <a:r>
              <a:rPr lang="en-US" altLang="en-US" sz="1600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Clean Data</a:t>
            </a:r>
            <a:r>
              <a:rPr lang="en-US" altLang="en-US" sz="1600" dirty="0">
                <a:latin typeface="Arial" panose="020B0604020202020204" pitchFamily="34" charset="0"/>
              </a:rPr>
              <a:t>: Remove unnecessary columns and correct data types</a:t>
            </a:r>
            <a:r>
              <a:rPr lang="en-US" altLang="en-US" sz="1600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Feature Engineering</a:t>
            </a:r>
            <a:r>
              <a:rPr lang="en-US" altLang="en-US" sz="1600" dirty="0">
                <a:latin typeface="Arial" panose="020B0604020202020204" pitchFamily="34" charset="0"/>
              </a:rPr>
              <a:t>: Create new features, such as one-hot encoding for categorical variables</a:t>
            </a:r>
            <a:r>
              <a:rPr lang="en-US" altLang="en-US" sz="1600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Standardization</a:t>
            </a:r>
            <a:r>
              <a:rPr lang="en-US" altLang="en-US" sz="1600" dirty="0">
                <a:latin typeface="Arial" panose="020B0604020202020204" pitchFamily="34" charset="0"/>
              </a:rPr>
              <a:t>: Scale numerical data using </a:t>
            </a:r>
            <a:r>
              <a:rPr lang="en-US" altLang="en-US" sz="1600" b="1" dirty="0" err="1">
                <a:latin typeface="Arial" panose="020B0604020202020204" pitchFamily="34" charset="0"/>
              </a:rPr>
              <a:t>StandardScaler</a:t>
            </a:r>
            <a:r>
              <a:rPr lang="en-US" altLang="en-US" sz="1600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Data Integration</a:t>
            </a:r>
            <a:r>
              <a:rPr lang="en-US" altLang="en-US" sz="1600" dirty="0">
                <a:latin typeface="Arial" panose="020B0604020202020204" pitchFamily="34" charset="0"/>
              </a:rPr>
              <a:t>: Merge data from multiple sources into a cohesive dataset. </a:t>
            </a:r>
            <a:endParaRPr lang="en-US" altLang="en-US" sz="1600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</a:rPr>
              <a:t>GitHub : </a:t>
            </a:r>
            <a:r>
              <a:rPr lang="en-US" altLang="en-US" sz="1600" dirty="0">
                <a:latin typeface="Arial" panose="020B0604020202020204" pitchFamily="34" charset="0"/>
              </a:rPr>
              <a:t>https://github.com/CmeDinfinity/Capstone_spaxeX/blob/main/Data%20Wrangling.ipynb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4294967295"/>
          </p:nvPr>
        </p:nvSpPr>
        <p:spPr bwMode="auto">
          <a:xfrm>
            <a:off x="799195" y="1779882"/>
            <a:ext cx="102515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 (Flight Number vs. Launch Site)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Show landing success based on flight number and launch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 (Payload vs. Launch Site)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 how payload mass affects landing success at each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Plot (Success Rate per Orbit Type)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Visualize success rate for each orbit 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Chart (Launch Success Trend by Year)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 yearly trends in landing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Confusion Matrix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Evaluate model performance by showing true/false positives and negatives.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4240" y="5394960"/>
            <a:ext cx="647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Github</a:t>
            </a:r>
            <a:r>
              <a:rPr lang="en-IN" b="1" dirty="0" smtClean="0"/>
              <a:t>:</a:t>
            </a:r>
          </a:p>
          <a:p>
            <a:r>
              <a:rPr lang="en-IN" dirty="0" smtClean="0"/>
              <a:t>https</a:t>
            </a:r>
            <a:r>
              <a:rPr lang="en-IN" dirty="0"/>
              <a:t>://github.com/CmeDinfinity/Capstone_spaxeX/blob/main/EDA%20with%20Data%20Visualization.ipynb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05838" y="1386912"/>
            <a:ext cx="4873557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Retrieve Unique Launch Sites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DISTINCT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Launch_Site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SPACEXTBL;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Records Where Launch Site Starts with 'CCA'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* FROM SPACEXTBL WHERE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Launch_Site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LIKE 'CCA%';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Payload Mass by NASA (CRS) Launches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SUM(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Payload_Mass__kg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_) FROM SPACEXTBL WHERE Customer = 'NASA (CRS)';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Payload Mass for Falcon 9 v1.1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AVG(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Payload_Mass__kg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_) FROM SPACEXTBL WHERE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Booster_Version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'F9 v1.1';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 of First Successful Ground Pad Landing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MIN(Date) FROM SPACEXTBL WHERE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'Success (ground pad)';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099242" y="1325914"/>
            <a:ext cx="5437761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Boosters with Drone Ship Success and Payload Mass 4000-6000 kg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Booster_Version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SPACEXTBL WHERE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'Success (drone ship)' AND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Payload_Mass__kg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 BETWEEN 4000 AND 6000;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Successful and Failed Missions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COUNT(*) FROM SPACEXTBL GROUP BY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Booster Versions with Maximum Payload Mass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Booster_Version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SPACEXTBL WHERE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Payload_Mass__kg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 = (SELECT MAX(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Payload_Mass__kg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_) FROM SPACEXTBL);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Failed Drone Ship Landings in 2015 by Month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SUBSTR(Date, 6, 2) AS Month,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Booster_Version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Launch_Site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SPACEXTBL WHERE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'Failure (drone ship)' AND SUBSTR(Date, 1, 4) = '2015';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 Landing Outcomes (2010-06-04 to 2017-03-20)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COUNT(*) AS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Outcome_Count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SPACEXTBL WHERE Date BETWEEN '2010-06-04' AND '2017-03-20' GROUP BY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ORDER BY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Outcome_Count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DESC;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80" y="6025573"/>
            <a:ext cx="757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GITHUB: </a:t>
            </a:r>
            <a:r>
              <a:rPr lang="en-US" dirty="0"/>
              <a:t>https://github.com/CmeDinfinity/Capstone_spaxeX/blob/main/EDA_sql.ipynb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4560" y="1875054"/>
            <a:ext cx="10429240" cy="37027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Map Objects Added to Folium Map:</a:t>
            </a:r>
          </a:p>
          <a:p>
            <a:r>
              <a:rPr lang="en-US" sz="2200" b="1" dirty="0"/>
              <a:t>Markers</a:t>
            </a:r>
            <a:r>
              <a:rPr lang="en-US" sz="2200" dirty="0"/>
              <a:t>: Added to each launch site to pinpoint locations.</a:t>
            </a:r>
          </a:p>
          <a:p>
            <a:r>
              <a:rPr lang="en-US" sz="2200" b="1" dirty="0"/>
              <a:t>Circles</a:t>
            </a:r>
            <a:r>
              <a:rPr lang="en-US" sz="2200" dirty="0"/>
              <a:t>: Highlighted the area around each launch site.</a:t>
            </a:r>
          </a:p>
          <a:p>
            <a:r>
              <a:rPr lang="en-US" sz="2200" b="1" dirty="0"/>
              <a:t>Marker Clusters</a:t>
            </a:r>
            <a:r>
              <a:rPr lang="en-US" sz="2200" dirty="0"/>
              <a:t>: Grouped multiple launches at the same site to reduce clutter.</a:t>
            </a:r>
          </a:p>
          <a:p>
            <a:r>
              <a:rPr lang="en-US" sz="2200" b="1" dirty="0"/>
              <a:t>Color-Coded Markers</a:t>
            </a:r>
            <a:r>
              <a:rPr lang="en-US" sz="2200" dirty="0"/>
              <a:t>: Green for successful landings, red for failed landings.</a:t>
            </a:r>
          </a:p>
          <a:p>
            <a:r>
              <a:rPr lang="en-US" sz="2200" b="1" dirty="0"/>
              <a:t>Polylines</a:t>
            </a:r>
            <a:r>
              <a:rPr lang="en-US" sz="2200" dirty="0"/>
              <a:t>: Showed distances from launch sites to nearby landmarks (e.g., coastlines, cities).</a:t>
            </a:r>
          </a:p>
          <a:p>
            <a:pPr marL="0" indent="0">
              <a:buNone/>
            </a:pPr>
            <a:r>
              <a:rPr lang="en-US" sz="2200" b="1" dirty="0"/>
              <a:t>Why:</a:t>
            </a:r>
          </a:p>
          <a:p>
            <a:r>
              <a:rPr lang="en-US" sz="2200" dirty="0"/>
              <a:t>To clearly visualize launch sites, landing outcomes, and their proximity to important geographic features.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320" y="5791200"/>
            <a:ext cx="793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GITHUB: </a:t>
            </a:r>
            <a:r>
              <a:rPr lang="en-US" dirty="0"/>
              <a:t>https://github.com/CmeDinfinity/Capstone_spaxeX/blob/main/Interactive%20Visual%20Analytics%20with%20Folium%20lab.ipynb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200" b="1" dirty="0"/>
              <a:t>Plots/Graphs and Interactions Added to the Dashboard:</a:t>
            </a:r>
          </a:p>
          <a:p>
            <a:r>
              <a:rPr lang="en-IN" sz="2200" b="1" dirty="0"/>
              <a:t>Line Plot</a:t>
            </a:r>
            <a:r>
              <a:rPr lang="en-IN" sz="2200" dirty="0"/>
              <a:t>: Shows launch success over time.</a:t>
            </a:r>
          </a:p>
          <a:p>
            <a:r>
              <a:rPr lang="en-IN" sz="2200" b="1" dirty="0"/>
              <a:t>Bar Chart</a:t>
            </a:r>
            <a:r>
              <a:rPr lang="en-IN" sz="2200" dirty="0"/>
              <a:t>: Displays success rate by orbit type.</a:t>
            </a:r>
          </a:p>
          <a:p>
            <a:r>
              <a:rPr lang="en-IN" sz="2200" b="1" dirty="0"/>
              <a:t>Scatter Plot</a:t>
            </a:r>
            <a:r>
              <a:rPr lang="en-IN" sz="2200" dirty="0"/>
              <a:t>: Visualizes flight number vs. payload mass vs. success.</a:t>
            </a:r>
          </a:p>
          <a:p>
            <a:r>
              <a:rPr lang="en-IN" sz="2200" b="1" dirty="0"/>
              <a:t>Map</a:t>
            </a:r>
            <a:r>
              <a:rPr lang="en-IN" sz="2200" dirty="0"/>
              <a:t>: Interactive map of launch sites and outcomes.</a:t>
            </a:r>
          </a:p>
          <a:p>
            <a:r>
              <a:rPr lang="en-IN" sz="2200" b="1" dirty="0"/>
              <a:t>Dropdown Filter</a:t>
            </a:r>
            <a:r>
              <a:rPr lang="en-IN" sz="2200" dirty="0"/>
              <a:t>: Allows users to filter data by launch site.</a:t>
            </a:r>
          </a:p>
          <a:p>
            <a:r>
              <a:rPr lang="en-IN" sz="2200" b="1" dirty="0"/>
              <a:t>Tooltips/Hover</a:t>
            </a:r>
            <a:r>
              <a:rPr lang="en-IN" sz="2200" dirty="0"/>
              <a:t>: Provides quick data insights on hover.</a:t>
            </a:r>
          </a:p>
          <a:p>
            <a:pPr marL="0" indent="0">
              <a:buNone/>
            </a:pPr>
            <a:r>
              <a:rPr lang="en-IN" sz="2200" b="1" dirty="0"/>
              <a:t>Why:</a:t>
            </a:r>
          </a:p>
          <a:p>
            <a:r>
              <a:rPr lang="en-IN" sz="2200" dirty="0"/>
              <a:t>To visualize trends, compare success rates, and enable interactive data exploration for deeper insights.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0010" y="5932754"/>
            <a:ext cx="824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GITHUB: </a:t>
            </a:r>
            <a:r>
              <a:rPr lang="en-US" dirty="0"/>
              <a:t>https://github.com/CmeDinfinity/Capstone_spaxeX/blob/main/spacex_dash_app.py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6697" y="1875054"/>
            <a:ext cx="493039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200" b="1" dirty="0"/>
              <a:t>Built Models</a:t>
            </a:r>
            <a:r>
              <a:rPr lang="en-IN" sz="2200" dirty="0"/>
              <a:t>: Created Logistic Regression, SVM, Decision Tree, and KNN models.</a:t>
            </a:r>
          </a:p>
          <a:p>
            <a:r>
              <a:rPr lang="en-IN" sz="2200" b="1" dirty="0"/>
              <a:t>Evaluated Models</a:t>
            </a:r>
            <a:r>
              <a:rPr lang="en-IN" sz="2200" dirty="0"/>
              <a:t>: Used accuracy and confusion matrices for performance evaluation.</a:t>
            </a:r>
          </a:p>
          <a:p>
            <a:r>
              <a:rPr lang="en-IN" sz="2200" b="1" dirty="0"/>
              <a:t>Improved Models</a:t>
            </a:r>
            <a:r>
              <a:rPr lang="en-IN" sz="2200" dirty="0"/>
              <a:t>: Tuned </a:t>
            </a:r>
            <a:r>
              <a:rPr lang="en-IN" sz="2200" dirty="0" err="1"/>
              <a:t>hyperparameters</a:t>
            </a:r>
            <a:r>
              <a:rPr lang="en-IN" sz="2200" dirty="0"/>
              <a:t> using </a:t>
            </a:r>
            <a:r>
              <a:rPr lang="en-IN" sz="2200" b="1" dirty="0" err="1"/>
              <a:t>GridSearchCV</a:t>
            </a:r>
            <a:r>
              <a:rPr lang="en-IN" sz="2200" dirty="0"/>
              <a:t> and standardized data.</a:t>
            </a:r>
          </a:p>
          <a:p>
            <a:r>
              <a:rPr lang="en-IN" sz="2200" b="1" dirty="0"/>
              <a:t>Best Model</a:t>
            </a:r>
            <a:r>
              <a:rPr lang="en-IN" sz="2200" dirty="0"/>
              <a:t>: </a:t>
            </a:r>
            <a:r>
              <a:rPr lang="en-IN" sz="2200" b="1" dirty="0"/>
              <a:t>SVM (linear)</a:t>
            </a:r>
            <a:r>
              <a:rPr lang="en-IN" sz="2200" dirty="0"/>
              <a:t> and </a:t>
            </a:r>
            <a:r>
              <a:rPr lang="en-IN" sz="2200" b="1" dirty="0"/>
              <a:t>Logistic Regression</a:t>
            </a:r>
            <a:r>
              <a:rPr lang="en-IN" sz="2200" dirty="0"/>
              <a:t> performed best with </a:t>
            </a:r>
            <a:r>
              <a:rPr lang="en-IN" sz="2200" b="1" dirty="0"/>
              <a:t>83.33% accuracy</a:t>
            </a:r>
            <a:r>
              <a:rPr lang="en-IN" sz="2200" dirty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 txBox="1">
            <a:spLocks/>
          </p:cNvSpPr>
          <p:nvPr/>
        </p:nvSpPr>
        <p:spPr>
          <a:xfrm>
            <a:off x="8810617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820612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 txBox="1">
            <a:spLocks/>
          </p:cNvSpPr>
          <p:nvPr/>
        </p:nvSpPr>
        <p:spPr>
          <a:xfrm>
            <a:off x="8681515" y="617696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147881" y="1445663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6147881" y="2163219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6126162" y="2908274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6147881" y="4414102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6147881" y="3677823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6147881" y="5210175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6828395" y="1547963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Load </a:t>
            </a:r>
            <a:r>
              <a:rPr lang="en-IN" dirty="0" smtClean="0">
                <a:solidFill>
                  <a:schemeClr val="bg1"/>
                </a:solidFill>
              </a:rPr>
              <a:t>Data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52508" y="2259075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</a:rPr>
              <a:t>Preprocess</a:t>
            </a:r>
            <a:r>
              <a:rPr lang="en-IN" dirty="0">
                <a:solidFill>
                  <a:schemeClr val="bg1"/>
                </a:solidFill>
              </a:rPr>
              <a:t> (Standardize, Split)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92208" y="2990567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Build Models (Logistic, SVM, etc.)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92208" y="3778931"/>
            <a:ext cx="387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Tune </a:t>
            </a:r>
            <a:r>
              <a:rPr lang="en-IN" dirty="0" err="1">
                <a:solidFill>
                  <a:schemeClr val="bg1"/>
                </a:solidFill>
              </a:rPr>
              <a:t>Hyperparameters</a:t>
            </a:r>
            <a:r>
              <a:rPr lang="en-IN" dirty="0">
                <a:solidFill>
                  <a:schemeClr val="bg1"/>
                </a:solidFill>
              </a:rPr>
              <a:t> (</a:t>
            </a:r>
            <a:r>
              <a:rPr lang="en-IN" dirty="0" err="1">
                <a:solidFill>
                  <a:schemeClr val="bg1"/>
                </a:solidFill>
              </a:rPr>
              <a:t>GridSearchCV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353" y="4516402"/>
            <a:ext cx="392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Evaluate (Accuracy, Confusion Matrix)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353" y="5305672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Compare Models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26162" y="6004669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/>
          <p:cNvSpPr txBox="1"/>
          <p:nvPr/>
        </p:nvSpPr>
        <p:spPr>
          <a:xfrm>
            <a:off x="6284068" y="6106969"/>
            <a:ext cx="474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Best Model (SVM, Logistic Regression)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6697" y="5829970"/>
            <a:ext cx="5193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GITHUB: </a:t>
            </a:r>
            <a:r>
              <a:rPr lang="en-US" dirty="0"/>
              <a:t>https://github.com/CmeDinfinity/Capstone_spaxeX/blob/main/Machine%20Learning%20Prediction.ipynb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47848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0011" y="1397674"/>
            <a:ext cx="9511909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3200" dirty="0" smtClean="0">
                <a:solidFill>
                  <a:srgbClr val="292929"/>
                </a:solidFill>
                <a:latin typeface="Abadi" panose="020B0604020104020204"/>
              </a:rPr>
              <a:t>Exploratory </a:t>
            </a:r>
            <a:r>
              <a:rPr lang="en-IN" sz="3200" dirty="0">
                <a:solidFill>
                  <a:srgbClr val="292929"/>
                </a:solidFill>
                <a:latin typeface="Abadi" panose="020B0604020104020204"/>
              </a:rPr>
              <a:t>data analysis results:</a:t>
            </a:r>
          </a:p>
          <a:p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2000" dirty="0">
                <a:solidFill>
                  <a:srgbClr val="292929"/>
                </a:solidFill>
                <a:latin typeface="Abadi" panose="020B0604020104020204"/>
              </a:rPr>
              <a:t>Space X uses 4 different launch sites;</a:t>
            </a:r>
          </a:p>
          <a:p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2000" dirty="0">
                <a:solidFill>
                  <a:srgbClr val="292929"/>
                </a:solidFill>
                <a:latin typeface="Abadi" panose="020B0604020104020204"/>
              </a:rPr>
              <a:t>The first launches were done to Space X itself and NASA;</a:t>
            </a:r>
          </a:p>
          <a:p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2000" dirty="0">
                <a:solidFill>
                  <a:srgbClr val="292929"/>
                </a:solidFill>
                <a:latin typeface="Abadi" panose="020B0604020104020204"/>
              </a:rPr>
              <a:t>The average payload of F9 v1.1 booster is 2,928 kg;</a:t>
            </a:r>
          </a:p>
          <a:p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2000" dirty="0">
                <a:solidFill>
                  <a:srgbClr val="292929"/>
                </a:solidFill>
                <a:latin typeface="Abadi" panose="020B0604020104020204"/>
              </a:rPr>
              <a:t>The first success landing outcome happened in 2015 fiver year after the first launch;</a:t>
            </a:r>
          </a:p>
          <a:p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2000" dirty="0">
                <a:solidFill>
                  <a:srgbClr val="292929"/>
                </a:solidFill>
                <a:latin typeface="Abadi" panose="020B0604020104020204"/>
              </a:rPr>
              <a:t>Many Falcon 9 booster versions were successful at landing in drone ships having payload above the average;</a:t>
            </a:r>
          </a:p>
          <a:p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2000" dirty="0">
                <a:solidFill>
                  <a:srgbClr val="292929"/>
                </a:solidFill>
                <a:latin typeface="Abadi" panose="020B0604020104020204"/>
              </a:rPr>
              <a:t>Almost 100% of mission outcomes were successful;</a:t>
            </a:r>
          </a:p>
          <a:p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2000" dirty="0">
                <a:solidFill>
                  <a:srgbClr val="292929"/>
                </a:solidFill>
                <a:latin typeface="Abadi" panose="020B0604020104020204"/>
              </a:rPr>
              <a:t>Two booster versions failed at landing in drone ships in 2015: F9 v1.1 B1012 and F9 v1.1 B1015;</a:t>
            </a:r>
          </a:p>
          <a:p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2000" dirty="0">
                <a:solidFill>
                  <a:srgbClr val="292929"/>
                </a:solidFill>
                <a:latin typeface="Abadi" panose="020B0604020104020204"/>
              </a:rPr>
              <a:t>The number of landing outcomes became as better as years passed.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47848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40" y="1595120"/>
            <a:ext cx="903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US" sz="2000" dirty="0"/>
              <a:t>•Using interactive analytics was possible to identify that launch sites use to be in safety places, near sea, for example and have a good logistic infrastructure around.</a:t>
            </a:r>
          </a:p>
          <a:p>
            <a:r>
              <a:rPr lang="en-US" sz="2000" dirty="0"/>
              <a:t>•Most launches happens at east cost launch sites.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10" y="3194357"/>
            <a:ext cx="4706019" cy="28312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771" y="3164780"/>
            <a:ext cx="4902001" cy="29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47848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40" y="1595120"/>
            <a:ext cx="9032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US" dirty="0"/>
              <a:t>•Predictive Analysis showed that Decision Tree Classifier is the best model to predict successful landings, having accuracy over 87% and accuracy for test data over 94%.</a:t>
            </a:r>
          </a:p>
          <a:p>
            <a:endParaRPr lang="en-IN" dirty="0"/>
          </a:p>
        </p:txBody>
      </p:sp>
      <p:pic>
        <p:nvPicPr>
          <p:cNvPr id="9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2190" y="2950527"/>
            <a:ext cx="4748530" cy="33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985520" y="1330782"/>
            <a:ext cx="997712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CCAFS SLC 40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best-performing launch site, with most recent launches being successful.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VAFB SLC 4E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ranks second in launch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KSC LC 39A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holds the third position in launch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overall success rate has steadily improved over time. </a:t>
            </a:r>
          </a:p>
        </p:txBody>
      </p:sp>
      <p:pic>
        <p:nvPicPr>
          <p:cNvPr id="8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080" y="3769360"/>
            <a:ext cx="105765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239" y="3931919"/>
            <a:ext cx="10678160" cy="238251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70012" y="1527770"/>
            <a:ext cx="981670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Payloads exceeding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9,000kg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(approximately the weight of a school bus) have a high success 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Payloads over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12,000kg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appear to be launched exclusively from the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CCAFS SLC 40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KSC LC 39A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sites. 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1869438"/>
            <a:ext cx="5273041" cy="3596641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58560" y="1619241"/>
            <a:ext cx="541528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highest success rates are observed in the following orbits: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ES-L1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HEO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followed by: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VLEO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 success rate of over 80%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LFO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 success rate of over 70%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32570" y="1411515"/>
            <a:ext cx="93087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success rate has improved over time across all orbits.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VLEO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orbit presents a new business opportunity, as its frequency has recently increased. </a:t>
            </a:r>
          </a:p>
        </p:txBody>
      </p:sp>
      <p:pic>
        <p:nvPicPr>
          <p:cNvPr id="8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3311438"/>
            <a:ext cx="10688320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70011" y="1370875"/>
            <a:ext cx="99284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appears to be no correlation between payload size and success rate for the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GTO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orbit.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orbit handles the widest range of payloads and maintains a good success 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are relatively few launches to the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orbits. </a:t>
            </a:r>
          </a:p>
        </p:txBody>
      </p:sp>
      <p:pic>
        <p:nvPicPr>
          <p:cNvPr id="7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290" y="3107129"/>
            <a:ext cx="10860681" cy="29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83920" y="1571704"/>
            <a:ext cx="92964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success rate began increasing in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2013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continued to improve until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first three years appear to have been a period of adjustments and technological improvements. </a:t>
            </a: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3838" y="3049032"/>
            <a:ext cx="6583681" cy="34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Names: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31327"/>
              </p:ext>
            </p:extLst>
          </p:nvPr>
        </p:nvGraphicFramePr>
        <p:xfrm>
          <a:off x="838200" y="2495728"/>
          <a:ext cx="2441957" cy="22337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1957">
                  <a:extLst>
                    <a:ext uri="{9D8B030D-6E8A-4147-A177-3AD203B41FA5}">
                      <a16:colId xmlns:a16="http://schemas.microsoft.com/office/drawing/2014/main" val="32767595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28547"/>
                  </a:ext>
                </a:extLst>
              </a:tr>
              <a:tr h="4808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57618"/>
                  </a:ext>
                </a:extLst>
              </a:tr>
              <a:tr h="48169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645209"/>
                  </a:ext>
                </a:extLst>
              </a:tr>
              <a:tr h="4808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39A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558179"/>
                  </a:ext>
                </a:extLst>
              </a:tr>
              <a:tr h="48169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VAFB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550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where launch sites begin with `CCA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345609"/>
              </p:ext>
            </p:extLst>
          </p:nvPr>
        </p:nvGraphicFramePr>
        <p:xfrm>
          <a:off x="770011" y="2511633"/>
          <a:ext cx="10687960" cy="31449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9051">
                  <a:extLst>
                    <a:ext uri="{9D8B030D-6E8A-4147-A177-3AD203B41FA5}">
                      <a16:colId xmlns:a16="http://schemas.microsoft.com/office/drawing/2014/main" val="2585696010"/>
                    </a:ext>
                  </a:extLst>
                </a:gridCol>
                <a:gridCol w="1069051">
                  <a:extLst>
                    <a:ext uri="{9D8B030D-6E8A-4147-A177-3AD203B41FA5}">
                      <a16:colId xmlns:a16="http://schemas.microsoft.com/office/drawing/2014/main" val="3725176024"/>
                    </a:ext>
                  </a:extLst>
                </a:gridCol>
                <a:gridCol w="1069051">
                  <a:extLst>
                    <a:ext uri="{9D8B030D-6E8A-4147-A177-3AD203B41FA5}">
                      <a16:colId xmlns:a16="http://schemas.microsoft.com/office/drawing/2014/main" val="2798586155"/>
                    </a:ext>
                  </a:extLst>
                </a:gridCol>
                <a:gridCol w="1069050">
                  <a:extLst>
                    <a:ext uri="{9D8B030D-6E8A-4147-A177-3AD203B41FA5}">
                      <a16:colId xmlns:a16="http://schemas.microsoft.com/office/drawing/2014/main" val="2683026860"/>
                    </a:ext>
                  </a:extLst>
                </a:gridCol>
                <a:gridCol w="1396665">
                  <a:extLst>
                    <a:ext uri="{9D8B030D-6E8A-4147-A177-3AD203B41FA5}">
                      <a16:colId xmlns:a16="http://schemas.microsoft.com/office/drawing/2014/main" val="2221657976"/>
                    </a:ext>
                  </a:extLst>
                </a:gridCol>
                <a:gridCol w="910037">
                  <a:extLst>
                    <a:ext uri="{9D8B030D-6E8A-4147-A177-3AD203B41FA5}">
                      <a16:colId xmlns:a16="http://schemas.microsoft.com/office/drawing/2014/main" val="2024751685"/>
                    </a:ext>
                  </a:extLst>
                </a:gridCol>
                <a:gridCol w="899817">
                  <a:extLst>
                    <a:ext uri="{9D8B030D-6E8A-4147-A177-3AD203B41FA5}">
                      <a16:colId xmlns:a16="http://schemas.microsoft.com/office/drawing/2014/main" val="1636602917"/>
                    </a:ext>
                  </a:extLst>
                </a:gridCol>
                <a:gridCol w="1068412">
                  <a:extLst>
                    <a:ext uri="{9D8B030D-6E8A-4147-A177-3AD203B41FA5}">
                      <a16:colId xmlns:a16="http://schemas.microsoft.com/office/drawing/2014/main" val="3024077800"/>
                    </a:ext>
                  </a:extLst>
                </a:gridCol>
                <a:gridCol w="907479">
                  <a:extLst>
                    <a:ext uri="{9D8B030D-6E8A-4147-A177-3AD203B41FA5}">
                      <a16:colId xmlns:a16="http://schemas.microsoft.com/office/drawing/2014/main" val="1732848234"/>
                    </a:ext>
                  </a:extLst>
                </a:gridCol>
                <a:gridCol w="1229347">
                  <a:extLst>
                    <a:ext uri="{9D8B030D-6E8A-4147-A177-3AD203B41FA5}">
                      <a16:colId xmlns:a16="http://schemas.microsoft.com/office/drawing/2014/main" val="1701459821"/>
                    </a:ext>
                  </a:extLst>
                </a:gridCol>
              </a:tblGrid>
              <a:tr h="86157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Outcome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19716"/>
                  </a:ext>
                </a:extLst>
              </a:tr>
              <a:tr h="5670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2010-06-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B0003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Spacecraft Qualification</a:t>
                      </a:r>
                      <a:r>
                        <a:rPr sz="12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886057"/>
                  </a:ext>
                </a:extLst>
              </a:tr>
              <a:tr h="744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2010-12-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028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8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C1,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barrel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Brouere 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838345"/>
                  </a:ext>
                </a:extLst>
              </a:tr>
              <a:tr h="41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2012-05-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60782"/>
                  </a:ext>
                </a:extLst>
              </a:tr>
              <a:tr h="2601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2012-10-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B0006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615860"/>
                  </a:ext>
                </a:extLst>
              </a:tr>
              <a:tr h="2601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2013-03-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492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in KG : 111.268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70011" y="2520299"/>
            <a:ext cx="8967376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SUM(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Payload_Mass__kg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_) AS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Total_Payload_Mass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SPACEXTBL WHERE Customer = 'NASA (CRS)'; </a:t>
            </a:r>
            <a:endParaRPr kumimoji="0" lang="en-US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b="1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Explanation: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query calculates the total payload mass carried by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boosters for NASA (Customer = 'NASA (CRS)').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SUM()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Aggregates the payload mass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Payload_Mass__kg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 for all launches where NASA was the customer.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clause filters the records to only include those for NASA's Cargo Resupply Services (CRS) 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is 2928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68878"/>
            <a:ext cx="4017889" cy="9922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958903" y="64565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8136" y="2928026"/>
            <a:ext cx="100875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Summary of Methodologies:</a:t>
            </a:r>
          </a:p>
          <a:p>
            <a:r>
              <a:rPr lang="en-IN" b="1" dirty="0"/>
              <a:t>Data </a:t>
            </a:r>
            <a:r>
              <a:rPr lang="en-IN" b="1" dirty="0" err="1"/>
              <a:t>Preprocessing</a:t>
            </a:r>
            <a:r>
              <a:rPr lang="en-IN" dirty="0"/>
              <a:t>: Standardized features and split data into training (80%) and testing (20%) sets.</a:t>
            </a:r>
          </a:p>
          <a:p>
            <a:r>
              <a:rPr lang="en-IN" b="1" dirty="0"/>
              <a:t>Model Training</a:t>
            </a:r>
            <a:r>
              <a:rPr lang="en-IN" dirty="0"/>
              <a:t>: Used </a:t>
            </a:r>
            <a:r>
              <a:rPr lang="en-IN" b="1" dirty="0" err="1"/>
              <a:t>GridSearchCV</a:t>
            </a:r>
            <a:r>
              <a:rPr lang="en-IN" dirty="0"/>
              <a:t> for </a:t>
            </a:r>
            <a:r>
              <a:rPr lang="en-IN" dirty="0" err="1"/>
              <a:t>hyperparameter</a:t>
            </a:r>
            <a:r>
              <a:rPr lang="en-IN" dirty="0"/>
              <a:t> tuning and cross-validation for four models: </a:t>
            </a:r>
            <a:r>
              <a:rPr lang="en-IN" b="1" dirty="0"/>
              <a:t>Logistic Regression</a:t>
            </a:r>
            <a:r>
              <a:rPr lang="en-IN" dirty="0"/>
              <a:t>, </a:t>
            </a:r>
            <a:r>
              <a:rPr lang="en-IN" b="1" dirty="0"/>
              <a:t>SVM</a:t>
            </a:r>
            <a:r>
              <a:rPr lang="en-IN" dirty="0"/>
              <a:t>, </a:t>
            </a:r>
            <a:r>
              <a:rPr lang="en-IN" b="1" dirty="0"/>
              <a:t>Decision Tree</a:t>
            </a:r>
            <a:r>
              <a:rPr lang="en-IN" dirty="0"/>
              <a:t>, and </a:t>
            </a:r>
            <a:r>
              <a:rPr lang="en-IN" b="1" dirty="0"/>
              <a:t>KNN</a:t>
            </a:r>
            <a:r>
              <a:rPr lang="en-IN" dirty="0"/>
              <a:t>.</a:t>
            </a:r>
          </a:p>
          <a:p>
            <a:r>
              <a:rPr lang="en-IN" b="1" dirty="0"/>
              <a:t>Evaluation</a:t>
            </a:r>
            <a:r>
              <a:rPr lang="en-IN" dirty="0"/>
              <a:t>: Tested models for accuracy and </a:t>
            </a:r>
            <a:r>
              <a:rPr lang="en-IN" dirty="0" err="1"/>
              <a:t>analyzed</a:t>
            </a:r>
            <a:r>
              <a:rPr lang="en-IN" dirty="0"/>
              <a:t> confusion matrices.</a:t>
            </a:r>
          </a:p>
          <a:p>
            <a:r>
              <a:rPr lang="en-IN" sz="2400" b="1" dirty="0"/>
              <a:t>Summary of Results:</a:t>
            </a:r>
          </a:p>
          <a:p>
            <a:r>
              <a:rPr lang="en-IN" b="1" dirty="0"/>
              <a:t>Logistic Regression</a:t>
            </a:r>
            <a:r>
              <a:rPr lang="en-IN" dirty="0"/>
              <a:t>: Best accuracy – </a:t>
            </a:r>
            <a:r>
              <a:rPr lang="en-IN" b="1" dirty="0"/>
              <a:t>83.33%</a:t>
            </a:r>
            <a:r>
              <a:rPr lang="en-IN" dirty="0"/>
              <a:t>.</a:t>
            </a:r>
          </a:p>
          <a:p>
            <a:r>
              <a:rPr lang="en-IN" b="1" dirty="0"/>
              <a:t>SVM (linear kernel)</a:t>
            </a:r>
            <a:r>
              <a:rPr lang="en-IN" dirty="0"/>
              <a:t>: Best accuracy – </a:t>
            </a:r>
            <a:r>
              <a:rPr lang="en-IN" b="1" dirty="0"/>
              <a:t>83.33%</a:t>
            </a:r>
            <a:r>
              <a:rPr lang="en-IN" dirty="0"/>
              <a:t>.</a:t>
            </a:r>
          </a:p>
          <a:p>
            <a:r>
              <a:rPr lang="en-IN" b="1" dirty="0"/>
              <a:t>Decision Tree</a:t>
            </a:r>
            <a:r>
              <a:rPr lang="en-IN" dirty="0"/>
              <a:t>: Lower accuracy – </a:t>
            </a:r>
            <a:r>
              <a:rPr lang="en-IN" b="1" dirty="0"/>
              <a:t>73.33%</a:t>
            </a:r>
            <a:r>
              <a:rPr lang="en-IN" dirty="0"/>
              <a:t>.</a:t>
            </a:r>
          </a:p>
          <a:p>
            <a:r>
              <a:rPr lang="en-IN" b="1" dirty="0"/>
              <a:t>KNN</a:t>
            </a:r>
            <a:r>
              <a:rPr lang="en-IN" dirty="0"/>
              <a:t>: Accuracy – </a:t>
            </a:r>
            <a:r>
              <a:rPr lang="en-IN" b="1" dirty="0"/>
              <a:t>77%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outcome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ground pad is  2015 -12 - 22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53703"/>
              </p:ext>
            </p:extLst>
          </p:nvPr>
        </p:nvGraphicFramePr>
        <p:xfrm>
          <a:off x="3880485" y="2850611"/>
          <a:ext cx="2215515" cy="19821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327828154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1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B1021.2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831762"/>
                  </a:ext>
                </a:extLst>
              </a:tr>
              <a:tr h="50065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B1031.2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5624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B1022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33655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B1026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69644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033317" y="5352133"/>
            <a:ext cx="6635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400" spc="-5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lang="en-US" sz="2400" spc="-1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lang="en-US" sz="2400" spc="-3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lang="en-US" sz="2400" spc="-4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versions</a:t>
            </a:r>
            <a:r>
              <a:rPr lang="en-US" sz="2400" spc="-4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according</a:t>
            </a:r>
            <a:r>
              <a:rPr lang="en-US" sz="2400" spc="-2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400" spc="-2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spc="-5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lang="en-US" sz="2400" spc="-1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6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lang="en-US" sz="2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lang="en-US" sz="2400" spc="-3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9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lang="en-US" sz="2400" spc="-3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lang="en-US" sz="240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spc="-2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841880"/>
            <a:ext cx="64046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8" name="object 5"/>
          <p:cNvGraphicFramePr>
            <a:graphicFrameLocks noGrp="1"/>
          </p:cNvGraphicFramePr>
          <p:nvPr/>
        </p:nvGraphicFramePr>
        <p:xfrm>
          <a:off x="1248905" y="2511551"/>
          <a:ext cx="5499099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808734"/>
            <a:ext cx="69830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maximum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848994" y="5167883"/>
            <a:ext cx="8665210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8" name="object 5"/>
          <p:cNvGraphicFramePr>
            <a:graphicFrameLocks noGrp="1"/>
          </p:cNvGraphicFramePr>
          <p:nvPr/>
        </p:nvGraphicFramePr>
        <p:xfrm>
          <a:off x="1239062" y="2401951"/>
          <a:ext cx="2058035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object 6"/>
          <p:cNvGraphicFramePr>
            <a:graphicFrameLocks noGrp="1"/>
          </p:cNvGraphicFramePr>
          <p:nvPr/>
        </p:nvGraphicFramePr>
        <p:xfrm>
          <a:off x="3914266" y="2401951"/>
          <a:ext cx="2077085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10" name="object 3"/>
          <p:cNvSpPr txBox="1"/>
          <p:nvPr/>
        </p:nvSpPr>
        <p:spPr>
          <a:xfrm>
            <a:off x="848994" y="5256783"/>
            <a:ext cx="5528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11" name="object 5"/>
          <p:cNvGraphicFramePr>
            <a:graphicFrameLocks noGrp="1"/>
          </p:cNvGraphicFramePr>
          <p:nvPr/>
        </p:nvGraphicFramePr>
        <p:xfrm>
          <a:off x="1572513" y="2884297"/>
          <a:ext cx="38481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v1.1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v1.1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48993" y="1702604"/>
            <a:ext cx="74855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lang="en-US" sz="2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2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lang="en-US"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lang="en-US"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lang="en-US" sz="2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lang="en-US" sz="2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lang="en-US" sz="2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848994" y="6025573"/>
            <a:ext cx="86995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66219"/>
              </p:ext>
            </p:extLst>
          </p:nvPr>
        </p:nvGraphicFramePr>
        <p:xfrm>
          <a:off x="2140303" y="2540882"/>
          <a:ext cx="5722620" cy="3334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Precluded</a:t>
                      </a:r>
                      <a:r>
                        <a:rPr sz="1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504012" y="1467246"/>
            <a:ext cx="8209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lang="en-US"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lang="en-US" sz="2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lang="en-US" sz="24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5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2017-03-</a:t>
            </a:r>
            <a:r>
              <a:rPr lang="en-US" sz="2400" spc="-2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9792" y="2320032"/>
            <a:ext cx="6824980" cy="4107179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795755" y="1627764"/>
            <a:ext cx="8585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 and</a:t>
            </a:r>
            <a:endParaRPr sz="2000" dirty="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pSp>
        <p:nvGrpSpPr>
          <p:cNvPr id="6" name="object 5"/>
          <p:cNvGrpSpPr/>
          <p:nvPr/>
        </p:nvGrpSpPr>
        <p:grpSpPr>
          <a:xfrm>
            <a:off x="1345117" y="2527300"/>
            <a:ext cx="8422640" cy="3082290"/>
            <a:chOff x="1584960" y="2156460"/>
            <a:chExt cx="8422640" cy="3082290"/>
          </a:xfrm>
        </p:grpSpPr>
        <p:pic>
          <p:nvPicPr>
            <p:cNvPr id="7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9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10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11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3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4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319715" y="1513317"/>
            <a:ext cx="8448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lang="en-US" sz="2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lang="en-US" sz="2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lang="en-US" sz="2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lang="en-US" sz="2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Logistics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09337" y="5556213"/>
            <a:ext cx="8209613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lang="en-US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lang="en-US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lang="en-US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lang="en-US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lang="en-US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lang="en-US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lang="en-US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 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lang="en-US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lang="en-US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 relatively</a:t>
            </a:r>
            <a:r>
              <a:rPr lang="en-US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lang="en-US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lang="en-US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lang="en-US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49421"/>
            <a:ext cx="5660840" cy="1031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8068" y="2918298"/>
            <a:ext cx="106299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Project Background and Context:</a:t>
            </a:r>
          </a:p>
          <a:p>
            <a:r>
              <a:rPr lang="en-US" dirty="0" err="1"/>
              <a:t>SpaceX's</a:t>
            </a:r>
            <a:r>
              <a:rPr lang="en-US" dirty="0"/>
              <a:t> Falcon 9 rocket reusability reduces launch costs significantly. This project aims to predict whether the first stage will land successfully, using historical </a:t>
            </a:r>
            <a:r>
              <a:rPr lang="en-US" dirty="0" err="1"/>
              <a:t>SpaceX</a:t>
            </a:r>
            <a:r>
              <a:rPr lang="en-US" dirty="0"/>
              <a:t> launch data, including factors like launch site, payload mass, and orbit type</a:t>
            </a:r>
            <a:r>
              <a:rPr lang="en-US" dirty="0" smtClean="0"/>
              <a:t>.</a:t>
            </a:r>
          </a:p>
          <a:p>
            <a:endParaRPr lang="en-US" sz="2000" dirty="0"/>
          </a:p>
          <a:p>
            <a:r>
              <a:rPr lang="en-US" sz="2000" b="1" dirty="0"/>
              <a:t>Problems You Want to Find Answers To:</a:t>
            </a:r>
          </a:p>
          <a:p>
            <a:r>
              <a:rPr lang="en-US" b="1" dirty="0"/>
              <a:t>Can we predict</a:t>
            </a:r>
            <a:r>
              <a:rPr lang="en-US" dirty="0"/>
              <a:t> the Falcon 9 first stage landing success?</a:t>
            </a:r>
          </a:p>
          <a:p>
            <a:r>
              <a:rPr lang="en-US" b="1" dirty="0"/>
              <a:t>Which factors</a:t>
            </a:r>
            <a:r>
              <a:rPr lang="en-US" dirty="0"/>
              <a:t> influence landing success (e.g., payload mass, launch site)?</a:t>
            </a:r>
          </a:p>
          <a:p>
            <a:r>
              <a:rPr lang="en-US" b="1" dirty="0"/>
              <a:t>Which model</a:t>
            </a:r>
            <a:r>
              <a:rPr lang="en-US" dirty="0"/>
              <a:t> (Logistic Regression, SVM, etc.) performs best?</a:t>
            </a:r>
          </a:p>
          <a:p>
            <a:r>
              <a:rPr lang="en-US" b="1" dirty="0"/>
              <a:t>What are the best </a:t>
            </a:r>
            <a:r>
              <a:rPr lang="en-US" b="1" dirty="0" err="1"/>
              <a:t>hyperparameters</a:t>
            </a:r>
            <a:r>
              <a:rPr lang="en-US" dirty="0"/>
              <a:t> for each model?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466928"/>
            <a:ext cx="10515600" cy="620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Successful Launches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8892" y="2401409"/>
            <a:ext cx="5773420" cy="39725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24647" y="1403435"/>
            <a:ext cx="9111574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lang="en-US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lang="en-US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lang="en-US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lang="en-US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lang="en-US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lang="en-US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lang="en-US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lang="en-US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lang="en-US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lang="en-US" dirty="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lang="en-US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lang="en-US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Success for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site KSC LC – 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3277" y="2495032"/>
            <a:ext cx="6673173" cy="34538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75877" y="1606699"/>
            <a:ext cx="6249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lang="en-US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lang="en-US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lang="en-US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lang="en-US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8165" y="2189942"/>
            <a:ext cx="6309360" cy="35255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98186" y="1510499"/>
            <a:ext cx="9549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lang="en-US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lang="en-US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lang="en-US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lang="en-US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lang="en-US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lang="en-US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lang="en-US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lang="en-US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848994" y="2098420"/>
            <a:ext cx="5483712" cy="2446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668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9"/>
              </a:spcBef>
              <a:buClr>
                <a:srgbClr val="292929"/>
              </a:buClr>
              <a:buFont typeface="Arial MT"/>
              <a:buChar char="•"/>
            </a:pP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7728" y="1897378"/>
            <a:ext cx="3978072" cy="289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4060" y="2383277"/>
            <a:ext cx="5194569" cy="37451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90016" y="1291866"/>
            <a:ext cx="925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65" algn="l"/>
              </a:tabLst>
            </a:pPr>
            <a:r>
              <a:rPr lang="en-US" spc="-5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   Confusion</a:t>
            </a:r>
            <a:r>
              <a:rPr lang="en-US" spc="-4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lang="en-US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lang="en-US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lang="en-US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lang="en-US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lang="en-US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lang="en-US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lang="en-US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lang="en-US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lang="en-US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lang="en-US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lang="en-US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lang="en-US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lang="en-US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negative</a:t>
            </a:r>
            <a:r>
              <a:rPr lang="en-US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lang="en-US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lang="en-US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lang="en-US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70011" y="2233635"/>
            <a:ext cx="1042652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Various data sources were analyzed, leading to refined conclusions throughout the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KSC LC-39A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identified as the top launch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Launches with payloads over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7,000kg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associated with lower risk.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 most mission outcomes are successful, the success rate of landings appears to improve over time due to advancements in processes and rockets.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Decision Tree Classifier can be utilized to predict successful landings and enhance profitability.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1" y="1809345"/>
            <a:ext cx="551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codes and notebooks are found in my </a:t>
            </a:r>
            <a:r>
              <a:rPr lang="en-US" dirty="0" err="1" smtClean="0"/>
              <a:t>github</a:t>
            </a:r>
            <a:r>
              <a:rPr lang="en-US" dirty="0" smtClean="0"/>
              <a:t> repo: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25136" y="2253576"/>
            <a:ext cx="551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https://github.com/CmeDinfinity/Capstone_spaxeX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924560"/>
            <a:ext cx="10104817" cy="4734561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web scarping.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Exploratory Data Analysis to find some patterns in the data and determine what would be the label for training supervised models.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Exploratory Data </a:t>
            </a:r>
            <a:r>
              <a:rPr lang="en-US" sz="8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Analysis using python library (</a:t>
            </a:r>
            <a:r>
              <a:rPr lang="en-US" sz="80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Matplotlib</a:t>
            </a:r>
            <a:r>
              <a:rPr lang="en-US" sz="8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en-US" sz="80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Seaborn</a:t>
            </a:r>
            <a:r>
              <a:rPr lang="en-US" sz="8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) and using SQL. Feature Engineering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Use Folium to view previously observed correlations.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Creating machine learning models to predict if the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firtst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stage will land.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2417"/>
            <a:ext cx="10515600" cy="9922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1" y="2500009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Collection Process (in Short):</a:t>
            </a:r>
          </a:p>
          <a:p>
            <a:r>
              <a:rPr lang="en-US" b="1" dirty="0" err="1"/>
              <a:t>SpaceX</a:t>
            </a:r>
            <a:r>
              <a:rPr lang="en-US" b="1" dirty="0"/>
              <a:t> API</a:t>
            </a:r>
            <a:r>
              <a:rPr lang="en-US" dirty="0"/>
              <a:t>: Data on Falcon 9 launches (e.g., launch site, payload mass, orbit, landing success) was fetched from the </a:t>
            </a:r>
            <a:r>
              <a:rPr lang="en-US" dirty="0" err="1"/>
              <a:t>SpaceX</a:t>
            </a:r>
            <a:r>
              <a:rPr lang="en-US" dirty="0"/>
              <a:t> API.</a:t>
            </a:r>
          </a:p>
          <a:p>
            <a:r>
              <a:rPr lang="en-US" b="1" dirty="0"/>
              <a:t>Geographic Data</a:t>
            </a:r>
            <a:r>
              <a:rPr lang="en-US" dirty="0"/>
              <a:t>: Latitude and longitude of launch sites were added to the dataset for location analysis.</a:t>
            </a:r>
          </a:p>
          <a:p>
            <a:r>
              <a:rPr lang="en-US" b="1" dirty="0"/>
              <a:t>Data Cleaning</a:t>
            </a:r>
            <a:r>
              <a:rPr lang="en-US" dirty="0"/>
              <a:t>: The raw data was cleaned and formatted for consistency.</a:t>
            </a:r>
          </a:p>
          <a:p>
            <a:r>
              <a:rPr lang="en-US" b="1" dirty="0"/>
              <a:t>Combined Dataset</a:t>
            </a:r>
            <a:r>
              <a:rPr lang="en-US" dirty="0"/>
              <a:t>: Data from multiple sources (API + geographic) was merged to form a complete dataset.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53311" y="5340485"/>
            <a:ext cx="1877438" cy="685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644535" y="5340485"/>
            <a:ext cx="1812682" cy="685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318225" y="5347977"/>
            <a:ext cx="1895462" cy="685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9074696" y="5340485"/>
            <a:ext cx="1975925" cy="685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235413" y="5505855"/>
            <a:ext cx="13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SPACEX API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7338" y="5554493"/>
            <a:ext cx="199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4955" y="5505855"/>
            <a:ext cx="223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GEOGRAPHIC DATA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8196" y="5505855"/>
            <a:ext cx="186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FINAL DATASET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054485" y="5603132"/>
            <a:ext cx="369651" cy="272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Arrow 19"/>
          <p:cNvSpPr/>
          <p:nvPr/>
        </p:nvSpPr>
        <p:spPr>
          <a:xfrm>
            <a:off x="5643341" y="5603132"/>
            <a:ext cx="369651" cy="272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ight Arrow 20"/>
          <p:cNvSpPr/>
          <p:nvPr/>
        </p:nvSpPr>
        <p:spPr>
          <a:xfrm>
            <a:off x="8416618" y="5554493"/>
            <a:ext cx="369651" cy="272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/>
          <p:cNvSpPr/>
          <p:nvPr/>
        </p:nvSpPr>
        <p:spPr>
          <a:xfrm>
            <a:off x="6147881" y="1926077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147881" y="2643633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126162" y="3388688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147881" y="4894516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147881" y="4158237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147881" y="5690589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575898" y="2019595"/>
            <a:ext cx="3433864" cy="36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</a:rPr>
              <a:t>SpaceX</a:t>
            </a:r>
            <a:r>
              <a:rPr lang="en-IN" dirty="0">
                <a:solidFill>
                  <a:schemeClr val="bg1"/>
                </a:solidFill>
              </a:rPr>
              <a:t> REST API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5354" y="2583865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/launches (Launch Details)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Provides launch site, date, success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4291" y="3336004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GET </a:t>
            </a:r>
            <a:r>
              <a:rPr lang="en-US" dirty="0">
                <a:solidFill>
                  <a:schemeClr val="bg1"/>
                </a:solidFill>
              </a:rPr>
              <a:t>/rockets (Rocket </a:t>
            </a:r>
            <a:r>
              <a:rPr lang="en-US" dirty="0" smtClean="0">
                <a:solidFill>
                  <a:schemeClr val="bg1"/>
                </a:solidFill>
              </a:rPr>
              <a:t>Info)  Provides </a:t>
            </a:r>
            <a:r>
              <a:rPr lang="en-US" dirty="0">
                <a:solidFill>
                  <a:schemeClr val="bg1"/>
                </a:solidFill>
              </a:rPr>
              <a:t>details about the rocket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2508" y="4118875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GET </a:t>
            </a:r>
            <a:r>
              <a:rPr lang="en-US" dirty="0">
                <a:solidFill>
                  <a:schemeClr val="bg1"/>
                </a:solidFill>
              </a:rPr>
              <a:t>/payloads (Payload Info)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Provides mass and orbit type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48353" y="4838916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/</a:t>
            </a:r>
            <a:r>
              <a:rPr lang="en-US" dirty="0" err="1">
                <a:solidFill>
                  <a:schemeClr val="bg1"/>
                </a:solidFill>
              </a:rPr>
              <a:t>launchpads</a:t>
            </a:r>
            <a:r>
              <a:rPr lang="en-US" dirty="0">
                <a:solidFill>
                  <a:schemeClr val="bg1"/>
                </a:solidFill>
              </a:rPr>
              <a:t> (Geographic Info)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Provides latitude and longitude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95354" y="5647594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Aggregated Dataset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Final cleaned and combined data 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4192" y="1792288"/>
            <a:ext cx="4115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link: https://github.com/CmeDinfinity/Capstone_spaxeX/blob/main/Data%20Collection%20API.ipynb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0617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86353" y="1974499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://github.com/CmeDinfinity/Capstone_spaxeX/blob/main/Data%20Collection%20with%20Web%20Scraping.ipynb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820612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47881" y="1926077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147881" y="2643633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126162" y="3388688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147881" y="4894516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147881" y="4158237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6147881" y="5690589"/>
            <a:ext cx="5029200" cy="5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6575898" y="2019595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Identify Target </a:t>
            </a:r>
            <a:r>
              <a:rPr lang="en-IN" dirty="0" smtClean="0">
                <a:solidFill>
                  <a:schemeClr val="bg1"/>
                </a:solidFill>
              </a:rPr>
              <a:t>Website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95354" y="2583865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Send HTTP </a:t>
            </a:r>
            <a:r>
              <a:rPr lang="en-US" dirty="0" smtClean="0">
                <a:solidFill>
                  <a:schemeClr val="bg1"/>
                </a:solidFill>
              </a:rPr>
              <a:t>Request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(using requests)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2208" y="3324927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Parse HTML </a:t>
            </a:r>
            <a:endParaRPr lang="en-IN" dirty="0" smtClean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(</a:t>
            </a:r>
            <a:r>
              <a:rPr lang="en-IN" dirty="0">
                <a:solidFill>
                  <a:schemeClr val="bg1"/>
                </a:solidFill>
              </a:rPr>
              <a:t>using </a:t>
            </a:r>
            <a:r>
              <a:rPr lang="en-IN" dirty="0" err="1" smtClean="0">
                <a:solidFill>
                  <a:schemeClr val="bg1"/>
                </a:solidFill>
              </a:rPr>
              <a:t>BeautifulSoup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2508" y="4118875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Extract Data 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from HTML elements)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8353" y="4987347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Clean and Structure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48353" y="5786086"/>
            <a:ext cx="34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Store Data (in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r>
              <a:rPr lang="en-US" dirty="0">
                <a:solidFill>
                  <a:schemeClr val="bg1"/>
                </a:solidFill>
              </a:rPr>
              <a:t> or CSV)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</TotalTime>
  <Words>2632</Words>
  <Application>Microsoft Office PowerPoint</Application>
  <PresentationFormat>Widescreen</PresentationFormat>
  <Paragraphs>488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Abadi</vt:lpstr>
      <vt:lpstr>Arial</vt:lpstr>
      <vt:lpstr>Arial MT</vt:lpstr>
      <vt:lpstr>Arial Unicode MS</vt:lpstr>
      <vt:lpstr>Calibri</vt:lpstr>
      <vt:lpstr>Calibri Light</vt:lpstr>
      <vt:lpstr>IBM Plex Mono SemiBold</vt:lpstr>
      <vt:lpstr>Microsoft Sans Serif</vt:lpstr>
      <vt:lpstr>SF Pro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WELCOME</cp:lastModifiedBy>
  <cp:revision>218</cp:revision>
  <dcterms:created xsi:type="dcterms:W3CDTF">2021-04-29T18:58:34Z</dcterms:created>
  <dcterms:modified xsi:type="dcterms:W3CDTF">2024-09-14T02:31:27Z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